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74" r:id="rId7"/>
    <p:sldId id="273" r:id="rId8"/>
    <p:sldId id="261" r:id="rId9"/>
    <p:sldId id="262" r:id="rId10"/>
    <p:sldId id="263" r:id="rId11"/>
    <p:sldId id="268" r:id="rId12"/>
    <p:sldId id="270" r:id="rId13"/>
    <p:sldId id="269" r:id="rId14"/>
    <p:sldId id="266" r:id="rId15"/>
    <p:sldId id="265" r:id="rId16"/>
    <p:sldId id="272" r:id="rId17"/>
    <p:sldId id="271" r:id="rId18"/>
    <p:sldId id="277" r:id="rId19"/>
    <p:sldId id="275" r:id="rId20"/>
    <p:sldId id="276" r:id="rId21"/>
    <p:sldId id="26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531"/>
    <p:restoredTop sz="86226"/>
  </p:normalViewPr>
  <p:slideViewPr>
    <p:cSldViewPr snapToGrid="0" snapToObjects="1">
      <p:cViewPr>
        <p:scale>
          <a:sx n="106" d="100"/>
          <a:sy n="106" d="100"/>
        </p:scale>
        <p:origin x="336"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f>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C581C4-5297-BB4E-81B5-4134592AC1D3}" type="datetimeFigureOut">
              <a:rPr lang="en-US" smtClean="0"/>
              <a:t>3/21/18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98F852-68BA-AD46-B47D-F2BB3AC54751}" type="slidenum">
              <a:rPr lang="en-US" smtClean="0"/>
              <a:t>‹#›</a:t>
            </a:fld>
            <a:endParaRPr lang="en-US"/>
          </a:p>
        </p:txBody>
      </p:sp>
    </p:spTree>
    <p:extLst>
      <p:ext uri="{BB962C8B-B14F-4D97-AF65-F5344CB8AC3E}">
        <p14:creationId xmlns:p14="http://schemas.microsoft.com/office/powerpoint/2010/main" val="2129356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98F852-68BA-AD46-B47D-F2BB3AC54751}" type="slidenum">
              <a:rPr lang="en-US" smtClean="0"/>
              <a:t>1</a:t>
            </a:fld>
            <a:endParaRPr lang="en-US"/>
          </a:p>
        </p:txBody>
      </p:sp>
    </p:spTree>
    <p:extLst>
      <p:ext uri="{BB962C8B-B14F-4D97-AF65-F5344CB8AC3E}">
        <p14:creationId xmlns:p14="http://schemas.microsoft.com/office/powerpoint/2010/main" val="5081388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98F852-68BA-AD46-B47D-F2BB3AC54751}" type="slidenum">
              <a:rPr lang="en-US" smtClean="0"/>
              <a:t>12</a:t>
            </a:fld>
            <a:endParaRPr lang="en-US"/>
          </a:p>
        </p:txBody>
      </p:sp>
    </p:spTree>
    <p:extLst>
      <p:ext uri="{BB962C8B-B14F-4D97-AF65-F5344CB8AC3E}">
        <p14:creationId xmlns:p14="http://schemas.microsoft.com/office/powerpoint/2010/main" val="12213907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our prototype to illustrate the proof of concept. </a:t>
            </a:r>
          </a:p>
          <a:p>
            <a:r>
              <a:rPr lang="en-US" dirty="0" smtClean="0"/>
              <a:t>By putting a Peltier chip (highlight) between the hot and cold water (highlight), it generates an </a:t>
            </a:r>
            <a:r>
              <a:rPr lang="en-US" dirty="0" err="1" smtClean="0"/>
              <a:t>e.m.f</a:t>
            </a:r>
            <a:r>
              <a:rPr lang="en-US" dirty="0" smtClean="0"/>
              <a:t>. and lights up the LED (highlight). </a:t>
            </a:r>
          </a:p>
          <a:p>
            <a:r>
              <a:rPr lang="en-US" dirty="0" smtClean="0"/>
              <a:t>Heat sinks are placed to increase conductivity between the water and the Peltier chip</a:t>
            </a:r>
            <a:endParaRPr lang="en-US" dirty="0"/>
          </a:p>
        </p:txBody>
      </p:sp>
      <p:sp>
        <p:nvSpPr>
          <p:cNvPr id="4" name="Slide Number Placeholder 3"/>
          <p:cNvSpPr>
            <a:spLocks noGrp="1"/>
          </p:cNvSpPr>
          <p:nvPr>
            <p:ph type="sldNum" sz="quarter" idx="10"/>
          </p:nvPr>
        </p:nvSpPr>
        <p:spPr/>
        <p:txBody>
          <a:bodyPr/>
          <a:lstStyle/>
          <a:p>
            <a:fld id="{B798F852-68BA-AD46-B47D-F2BB3AC54751}" type="slidenum">
              <a:rPr lang="en-US" smtClean="0"/>
              <a:t>13</a:t>
            </a:fld>
            <a:endParaRPr lang="en-US"/>
          </a:p>
        </p:txBody>
      </p:sp>
    </p:spTree>
    <p:extLst>
      <p:ext uri="{BB962C8B-B14F-4D97-AF65-F5344CB8AC3E}">
        <p14:creationId xmlns:p14="http://schemas.microsoft.com/office/powerpoint/2010/main" val="1188930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light | one light | two lights)</a:t>
            </a:r>
          </a:p>
          <a:p>
            <a:endParaRPr lang="en-US" dirty="0" smtClean="0"/>
          </a:p>
          <a:p>
            <a:r>
              <a:rPr lang="en-US" dirty="0" smtClean="0"/>
              <a:t>If the water is too cold, no LED will light up. If the water is too hot, both LED is light up. If the water is of an acceptable temperature, only the amber LED lights up.</a:t>
            </a:r>
            <a:endParaRPr lang="en-US" dirty="0"/>
          </a:p>
        </p:txBody>
      </p:sp>
      <p:sp>
        <p:nvSpPr>
          <p:cNvPr id="4" name="Slide Number Placeholder 3"/>
          <p:cNvSpPr>
            <a:spLocks noGrp="1"/>
          </p:cNvSpPr>
          <p:nvPr>
            <p:ph type="sldNum" sz="quarter" idx="10"/>
          </p:nvPr>
        </p:nvSpPr>
        <p:spPr/>
        <p:txBody>
          <a:bodyPr/>
          <a:lstStyle/>
          <a:p>
            <a:fld id="{B798F852-68BA-AD46-B47D-F2BB3AC54751}" type="slidenum">
              <a:rPr lang="en-US" smtClean="0"/>
              <a:t>15</a:t>
            </a:fld>
            <a:endParaRPr lang="en-US"/>
          </a:p>
        </p:txBody>
      </p:sp>
    </p:spTree>
    <p:extLst>
      <p:ext uri="{BB962C8B-B14F-4D97-AF65-F5344CB8AC3E}">
        <p14:creationId xmlns:p14="http://schemas.microsoft.com/office/powerpoint/2010/main" val="1942804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light | one light | two lights)</a:t>
            </a:r>
          </a:p>
          <a:p>
            <a:endParaRPr lang="en-US" dirty="0" smtClean="0"/>
          </a:p>
          <a:p>
            <a:r>
              <a:rPr lang="en-US" dirty="0" smtClean="0"/>
              <a:t>If the water is too cold, no LED will light up. If the water is too hot, both LED is light up. If the water is of an acceptable temperature, only the amber LED lights up.</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amber LED lights up when potential difference is above 2V. However, the blue LED lights up with there is a potential difference of 3V.</a:t>
            </a:r>
          </a:p>
          <a:p>
            <a:endParaRPr lang="en-US" dirty="0"/>
          </a:p>
        </p:txBody>
      </p:sp>
      <p:sp>
        <p:nvSpPr>
          <p:cNvPr id="4" name="Slide Number Placeholder 3"/>
          <p:cNvSpPr>
            <a:spLocks noGrp="1"/>
          </p:cNvSpPr>
          <p:nvPr>
            <p:ph type="sldNum" sz="quarter" idx="10"/>
          </p:nvPr>
        </p:nvSpPr>
        <p:spPr/>
        <p:txBody>
          <a:bodyPr/>
          <a:lstStyle/>
          <a:p>
            <a:fld id="{B798F852-68BA-AD46-B47D-F2BB3AC54751}" type="slidenum">
              <a:rPr lang="en-US" smtClean="0"/>
              <a:t>16</a:t>
            </a:fld>
            <a:endParaRPr lang="en-US"/>
          </a:p>
        </p:txBody>
      </p:sp>
    </p:spTree>
    <p:extLst>
      <p:ext uri="{BB962C8B-B14F-4D97-AF65-F5344CB8AC3E}">
        <p14:creationId xmlns:p14="http://schemas.microsoft.com/office/powerpoint/2010/main" val="9782727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light | one light | two lights)</a:t>
            </a:r>
          </a:p>
          <a:p>
            <a:endParaRPr lang="en-US" dirty="0" smtClean="0"/>
          </a:p>
          <a:p>
            <a:r>
              <a:rPr lang="en-US" dirty="0" smtClean="0"/>
              <a:t>If the water is too cold, no LED will light up. If the water is too hot, both LED is light up. If the water is of an acceptable temperature, only the amber LED lights up.</a:t>
            </a:r>
            <a:endParaRPr lang="en-US" dirty="0"/>
          </a:p>
        </p:txBody>
      </p:sp>
      <p:sp>
        <p:nvSpPr>
          <p:cNvPr id="4" name="Slide Number Placeholder 3"/>
          <p:cNvSpPr>
            <a:spLocks noGrp="1"/>
          </p:cNvSpPr>
          <p:nvPr>
            <p:ph type="sldNum" sz="quarter" idx="10"/>
          </p:nvPr>
        </p:nvSpPr>
        <p:spPr/>
        <p:txBody>
          <a:bodyPr/>
          <a:lstStyle/>
          <a:p>
            <a:fld id="{B798F852-68BA-AD46-B47D-F2BB3AC54751}" type="slidenum">
              <a:rPr lang="en-US" smtClean="0"/>
              <a:t>17</a:t>
            </a:fld>
            <a:endParaRPr lang="en-US"/>
          </a:p>
        </p:txBody>
      </p:sp>
    </p:spTree>
    <p:extLst>
      <p:ext uri="{BB962C8B-B14F-4D97-AF65-F5344CB8AC3E}">
        <p14:creationId xmlns:p14="http://schemas.microsoft.com/office/powerpoint/2010/main" val="4810270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E19A7B0-6AE2-5B44-A44C-706F9E11BD83}"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33035F-62FA-6A4E-B128-2ED42292057B}" type="slidenum">
              <a:rPr lang="en-US" smtClean="0"/>
              <a:t>‹#›</a:t>
            </a:fld>
            <a:endParaRPr lang="en-US"/>
          </a:p>
        </p:txBody>
      </p:sp>
    </p:spTree>
    <p:extLst>
      <p:ext uri="{BB962C8B-B14F-4D97-AF65-F5344CB8AC3E}">
        <p14:creationId xmlns:p14="http://schemas.microsoft.com/office/powerpoint/2010/main" val="1488280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E19A7B0-6AE2-5B44-A44C-706F9E11BD83}"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33035F-62FA-6A4E-B128-2ED42292057B}" type="slidenum">
              <a:rPr lang="en-US" smtClean="0"/>
              <a:t>‹#›</a:t>
            </a:fld>
            <a:endParaRPr lang="en-US"/>
          </a:p>
        </p:txBody>
      </p:sp>
    </p:spTree>
    <p:extLst>
      <p:ext uri="{BB962C8B-B14F-4D97-AF65-F5344CB8AC3E}">
        <p14:creationId xmlns:p14="http://schemas.microsoft.com/office/powerpoint/2010/main" val="1192162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E19A7B0-6AE2-5B44-A44C-706F9E11BD83}"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33035F-62FA-6A4E-B128-2ED42292057B}" type="slidenum">
              <a:rPr lang="en-US" smtClean="0"/>
              <a:t>‹#›</a:t>
            </a:fld>
            <a:endParaRPr lang="en-US"/>
          </a:p>
        </p:txBody>
      </p:sp>
    </p:spTree>
    <p:extLst>
      <p:ext uri="{BB962C8B-B14F-4D97-AF65-F5344CB8AC3E}">
        <p14:creationId xmlns:p14="http://schemas.microsoft.com/office/powerpoint/2010/main" val="654626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E19A7B0-6AE2-5B44-A44C-706F9E11BD83}"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33035F-62FA-6A4E-B128-2ED42292057B}" type="slidenum">
              <a:rPr lang="en-US" smtClean="0"/>
              <a:t>‹#›</a:t>
            </a:fld>
            <a:endParaRPr lang="en-US"/>
          </a:p>
        </p:txBody>
      </p:sp>
    </p:spTree>
    <p:extLst>
      <p:ext uri="{BB962C8B-B14F-4D97-AF65-F5344CB8AC3E}">
        <p14:creationId xmlns:p14="http://schemas.microsoft.com/office/powerpoint/2010/main" val="17914698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E19A7B0-6AE2-5B44-A44C-706F9E11BD83}" type="datetimeFigureOut">
              <a:rPr lang="en-US" smtClean="0"/>
              <a:t>3/21/18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33035F-62FA-6A4E-B128-2ED42292057B}" type="slidenum">
              <a:rPr lang="en-US" smtClean="0"/>
              <a:t>‹#›</a:t>
            </a:fld>
            <a:endParaRPr lang="en-US"/>
          </a:p>
        </p:txBody>
      </p:sp>
    </p:spTree>
    <p:extLst>
      <p:ext uri="{BB962C8B-B14F-4D97-AF65-F5344CB8AC3E}">
        <p14:creationId xmlns:p14="http://schemas.microsoft.com/office/powerpoint/2010/main" val="15121976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E19A7B0-6AE2-5B44-A44C-706F9E11BD83}" type="datetimeFigureOut">
              <a:rPr lang="en-US" smtClean="0"/>
              <a:t>3/21/18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33035F-62FA-6A4E-B128-2ED42292057B}" type="slidenum">
              <a:rPr lang="en-US" smtClean="0"/>
              <a:t>‹#›</a:t>
            </a:fld>
            <a:endParaRPr lang="en-US"/>
          </a:p>
        </p:txBody>
      </p:sp>
    </p:spTree>
    <p:extLst>
      <p:ext uri="{BB962C8B-B14F-4D97-AF65-F5344CB8AC3E}">
        <p14:creationId xmlns:p14="http://schemas.microsoft.com/office/powerpoint/2010/main" val="37109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E19A7B0-6AE2-5B44-A44C-706F9E11BD83}" type="datetimeFigureOut">
              <a:rPr lang="en-US" smtClean="0"/>
              <a:t>3/21/18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E33035F-62FA-6A4E-B128-2ED42292057B}" type="slidenum">
              <a:rPr lang="en-US" smtClean="0"/>
              <a:t>‹#›</a:t>
            </a:fld>
            <a:endParaRPr lang="en-US"/>
          </a:p>
        </p:txBody>
      </p:sp>
    </p:spTree>
    <p:extLst>
      <p:ext uri="{BB962C8B-B14F-4D97-AF65-F5344CB8AC3E}">
        <p14:creationId xmlns:p14="http://schemas.microsoft.com/office/powerpoint/2010/main" val="927007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E19A7B0-6AE2-5B44-A44C-706F9E11BD83}" type="datetimeFigureOut">
              <a:rPr lang="en-US" smtClean="0"/>
              <a:t>3/21/18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E33035F-62FA-6A4E-B128-2ED42292057B}" type="slidenum">
              <a:rPr lang="en-US" smtClean="0"/>
              <a:t>‹#›</a:t>
            </a:fld>
            <a:endParaRPr lang="en-US"/>
          </a:p>
        </p:txBody>
      </p:sp>
    </p:spTree>
    <p:extLst>
      <p:ext uri="{BB962C8B-B14F-4D97-AF65-F5344CB8AC3E}">
        <p14:creationId xmlns:p14="http://schemas.microsoft.com/office/powerpoint/2010/main" val="229512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19A7B0-6AE2-5B44-A44C-706F9E11BD83}" type="datetimeFigureOut">
              <a:rPr lang="en-US" smtClean="0"/>
              <a:t>3/21/18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E33035F-62FA-6A4E-B128-2ED42292057B}" type="slidenum">
              <a:rPr lang="en-US" smtClean="0"/>
              <a:t>‹#›</a:t>
            </a:fld>
            <a:endParaRPr lang="en-US"/>
          </a:p>
        </p:txBody>
      </p:sp>
    </p:spTree>
    <p:extLst>
      <p:ext uri="{BB962C8B-B14F-4D97-AF65-F5344CB8AC3E}">
        <p14:creationId xmlns:p14="http://schemas.microsoft.com/office/powerpoint/2010/main" val="544024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E19A7B0-6AE2-5B44-A44C-706F9E11BD83}" type="datetimeFigureOut">
              <a:rPr lang="en-US" smtClean="0"/>
              <a:t>3/21/18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33035F-62FA-6A4E-B128-2ED42292057B}" type="slidenum">
              <a:rPr lang="en-US" smtClean="0"/>
              <a:t>‹#›</a:t>
            </a:fld>
            <a:endParaRPr lang="en-US"/>
          </a:p>
        </p:txBody>
      </p:sp>
    </p:spTree>
    <p:extLst>
      <p:ext uri="{BB962C8B-B14F-4D97-AF65-F5344CB8AC3E}">
        <p14:creationId xmlns:p14="http://schemas.microsoft.com/office/powerpoint/2010/main" val="1587735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E19A7B0-6AE2-5B44-A44C-706F9E11BD83}" type="datetimeFigureOut">
              <a:rPr lang="en-US" smtClean="0"/>
              <a:t>3/21/18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33035F-62FA-6A4E-B128-2ED42292057B}" type="slidenum">
              <a:rPr lang="en-US" smtClean="0"/>
              <a:t>‹#›</a:t>
            </a:fld>
            <a:endParaRPr lang="en-US"/>
          </a:p>
        </p:txBody>
      </p:sp>
    </p:spTree>
    <p:extLst>
      <p:ext uri="{BB962C8B-B14F-4D97-AF65-F5344CB8AC3E}">
        <p14:creationId xmlns:p14="http://schemas.microsoft.com/office/powerpoint/2010/main" val="43130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19A7B0-6AE2-5B44-A44C-706F9E11BD83}" type="datetimeFigureOut">
              <a:rPr lang="en-US" smtClean="0"/>
              <a:t>3/21/18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33035F-62FA-6A4E-B128-2ED42292057B}" type="slidenum">
              <a:rPr lang="en-US" smtClean="0"/>
              <a:t>‹#›</a:t>
            </a:fld>
            <a:endParaRPr lang="en-US"/>
          </a:p>
        </p:txBody>
      </p:sp>
    </p:spTree>
    <p:extLst>
      <p:ext uri="{BB962C8B-B14F-4D97-AF65-F5344CB8AC3E}">
        <p14:creationId xmlns:p14="http://schemas.microsoft.com/office/powerpoint/2010/main" val="1434086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tiff"/><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0-4</a:t>
            </a:r>
            <a:endParaRPr lang="en-US" dirty="0"/>
          </a:p>
        </p:txBody>
      </p:sp>
      <p:sp>
        <p:nvSpPr>
          <p:cNvPr id="4" name="TextBox 3"/>
          <p:cNvSpPr txBox="1"/>
          <p:nvPr/>
        </p:nvSpPr>
        <p:spPr>
          <a:xfrm>
            <a:off x="4144488" y="1436914"/>
            <a:ext cx="5973289" cy="369332"/>
          </a:xfrm>
          <a:prstGeom prst="rect">
            <a:avLst/>
          </a:prstGeom>
          <a:noFill/>
        </p:spPr>
        <p:txBody>
          <a:bodyPr wrap="square" rtlCol="0">
            <a:spAutoFit/>
          </a:bodyPr>
          <a:lstStyle/>
          <a:p>
            <a:r>
              <a:rPr lang="en-US" dirty="0" smtClean="0"/>
              <a:t>Actor walk towards to bathing cubical </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0760" y="2255508"/>
            <a:ext cx="7160623" cy="4079977"/>
          </a:xfrm>
          <a:prstGeom prst="rect">
            <a:avLst/>
          </a:prstGeom>
        </p:spPr>
      </p:pic>
      <p:sp>
        <p:nvSpPr>
          <p:cNvPr id="6" name="TextBox 5"/>
          <p:cNvSpPr txBox="1"/>
          <p:nvPr/>
        </p:nvSpPr>
        <p:spPr>
          <a:xfrm>
            <a:off x="9686441" y="2255508"/>
            <a:ext cx="2231756" cy="369332"/>
          </a:xfrm>
          <a:prstGeom prst="rect">
            <a:avLst/>
          </a:prstGeom>
          <a:noFill/>
        </p:spPr>
        <p:txBody>
          <a:bodyPr wrap="square" rtlCol="0">
            <a:spAutoFit/>
          </a:bodyPr>
          <a:lstStyle/>
          <a:p>
            <a:r>
              <a:rPr lang="en-US" dirty="0" smtClean="0"/>
              <a:t>BGM:</a:t>
            </a:r>
            <a:endParaRPr lang="en-US" dirty="0"/>
          </a:p>
        </p:txBody>
      </p:sp>
    </p:spTree>
    <p:extLst>
      <p:ext uri="{BB962C8B-B14F-4D97-AF65-F5344CB8AC3E}">
        <p14:creationId xmlns:p14="http://schemas.microsoft.com/office/powerpoint/2010/main" val="75706373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23-30</a:t>
            </a:r>
            <a:endParaRPr lang="en-US" dirty="0"/>
          </a:p>
        </p:txBody>
      </p:sp>
      <p:sp>
        <p:nvSpPr>
          <p:cNvPr id="3" name="TextBox 2"/>
          <p:cNvSpPr txBox="1"/>
          <p:nvPr/>
        </p:nvSpPr>
        <p:spPr>
          <a:xfrm>
            <a:off x="4106779" y="1241776"/>
            <a:ext cx="4395537" cy="646331"/>
          </a:xfrm>
          <a:prstGeom prst="rect">
            <a:avLst/>
          </a:prstGeom>
          <a:noFill/>
        </p:spPr>
        <p:txBody>
          <a:bodyPr wrap="square" rtlCol="0">
            <a:spAutoFit/>
          </a:bodyPr>
          <a:lstStyle/>
          <a:p>
            <a:pPr algn="ctr"/>
            <a:r>
              <a:rPr lang="en-US" dirty="0" smtClean="0"/>
              <a:t>Receive the device, open the instruction</a:t>
            </a:r>
          </a:p>
          <a:p>
            <a:pPr algn="ctr"/>
            <a:r>
              <a:rPr lang="en-US" dirty="0" smtClean="0"/>
              <a:t>Enter introduction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72874"/>
            <a:ext cx="5993732" cy="334869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3627" y="2472874"/>
            <a:ext cx="5908373" cy="3348699"/>
          </a:xfrm>
          <a:prstGeom prst="rect">
            <a:avLst/>
          </a:prstGeom>
        </p:spPr>
      </p:pic>
      <p:pic>
        <p:nvPicPr>
          <p:cNvPr id="6" name="Picture 5"/>
          <p:cNvPicPr>
            <a:picLocks noChangeAspect="1"/>
          </p:cNvPicPr>
          <p:nvPr/>
        </p:nvPicPr>
        <p:blipFill>
          <a:blip r:embed="rId4"/>
          <a:stretch>
            <a:fillRect/>
          </a:stretch>
        </p:blipFill>
        <p:spPr>
          <a:xfrm rot="644702">
            <a:off x="6774847" y="2642387"/>
            <a:ext cx="4012896" cy="3009672"/>
          </a:xfrm>
          <a:prstGeom prst="rect">
            <a:avLst/>
          </a:prstGeom>
        </p:spPr>
      </p:pic>
    </p:spTree>
    <p:extLst>
      <p:ext uri="{BB962C8B-B14F-4D97-AF65-F5344CB8AC3E}">
        <p14:creationId xmlns:p14="http://schemas.microsoft.com/office/powerpoint/2010/main" val="127210884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0743" y="0"/>
            <a:ext cx="9144000" cy="6858000"/>
          </a:xfrm>
          <a:prstGeom prst="rect">
            <a:avLst/>
          </a:prstGeom>
        </p:spPr>
      </p:pic>
      <p:sp>
        <p:nvSpPr>
          <p:cNvPr id="8" name="Rectangle 7"/>
          <p:cNvSpPr/>
          <p:nvPr/>
        </p:nvSpPr>
        <p:spPr>
          <a:xfrm>
            <a:off x="6165064" y="3851465"/>
            <a:ext cx="317089" cy="1265768"/>
          </a:xfrm>
          <a:prstGeom prst="rect">
            <a:avLst/>
          </a:prstGeom>
          <a:solidFill>
            <a:srgbClr val="00FA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FA00"/>
              </a:solidFill>
            </a:endParaRPr>
          </a:p>
        </p:txBody>
      </p:sp>
      <p:sp>
        <p:nvSpPr>
          <p:cNvPr id="12" name="TextBox 11"/>
          <p:cNvSpPr txBox="1"/>
          <p:nvPr/>
        </p:nvSpPr>
        <p:spPr>
          <a:xfrm>
            <a:off x="8860972" y="6139934"/>
            <a:ext cx="1480455" cy="369332"/>
          </a:xfrm>
          <a:prstGeom prst="rect">
            <a:avLst/>
          </a:prstGeom>
          <a:solidFill>
            <a:srgbClr val="00FA00"/>
          </a:solidFill>
          <a:ln>
            <a:solidFill>
              <a:srgbClr val="00FA00"/>
            </a:solidFill>
          </a:ln>
        </p:spPr>
        <p:txBody>
          <a:bodyPr wrap="square" rtlCol="0">
            <a:spAutoFit/>
          </a:bodyPr>
          <a:lstStyle/>
          <a:p>
            <a:r>
              <a:rPr lang="en-US" dirty="0" smtClean="0"/>
              <a:t>Peltier chip</a:t>
            </a:r>
            <a:endParaRPr lang="en-US" dirty="0"/>
          </a:p>
        </p:txBody>
      </p:sp>
      <p:cxnSp>
        <p:nvCxnSpPr>
          <p:cNvPr id="13" name="Straight Connector 12"/>
          <p:cNvCxnSpPr/>
          <p:nvPr/>
        </p:nvCxnSpPr>
        <p:spPr>
          <a:xfrm>
            <a:off x="6378326" y="5107130"/>
            <a:ext cx="2477203" cy="1207367"/>
          </a:xfrm>
          <a:prstGeom prst="line">
            <a:avLst/>
          </a:prstGeom>
          <a:ln w="76200">
            <a:solidFill>
              <a:srgbClr val="00FA00"/>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7813324" y="3019759"/>
            <a:ext cx="1728000" cy="925200"/>
          </a:xfrm>
          <a:prstGeom prst="rect">
            <a:avLst/>
          </a:prstGeom>
          <a:solidFill>
            <a:schemeClr val="accent2"/>
          </a:solidFill>
          <a:ln>
            <a:noFill/>
          </a:ln>
        </p:spPr>
        <p:txBody>
          <a:bodyPr wrap="square" rtlCol="0">
            <a:spAutoFit/>
          </a:bodyPr>
          <a:lstStyle/>
          <a:p>
            <a:r>
              <a:rPr lang="en-US" dirty="0" smtClean="0"/>
              <a:t>cold water</a:t>
            </a:r>
          </a:p>
          <a:p>
            <a:r>
              <a:rPr lang="en-US" dirty="0" smtClean="0"/>
              <a:t>(room temp. </a:t>
            </a:r>
            <a:br>
              <a:rPr lang="en-US" dirty="0" smtClean="0"/>
            </a:br>
            <a:r>
              <a:rPr lang="en-US" dirty="0" smtClean="0"/>
              <a:t>water)</a:t>
            </a:r>
            <a:endParaRPr lang="en-US" dirty="0"/>
          </a:p>
        </p:txBody>
      </p:sp>
      <p:sp>
        <p:nvSpPr>
          <p:cNvPr id="32" name="TextBox 31"/>
          <p:cNvSpPr txBox="1"/>
          <p:nvPr/>
        </p:nvSpPr>
        <p:spPr>
          <a:xfrm>
            <a:off x="2972512" y="3019759"/>
            <a:ext cx="1728000" cy="925200"/>
          </a:xfrm>
          <a:prstGeom prst="rect">
            <a:avLst/>
          </a:prstGeom>
          <a:solidFill>
            <a:schemeClr val="accent2"/>
          </a:solidFill>
          <a:ln>
            <a:noFill/>
          </a:ln>
        </p:spPr>
        <p:txBody>
          <a:bodyPr wrap="square" rtlCol="0">
            <a:spAutoFit/>
          </a:bodyPr>
          <a:lstStyle/>
          <a:p>
            <a:r>
              <a:rPr lang="en-US" dirty="0" smtClean="0"/>
              <a:t>hot water</a:t>
            </a:r>
          </a:p>
          <a:p>
            <a:r>
              <a:rPr lang="en-US" dirty="0" smtClean="0"/>
              <a:t>(mixed shower </a:t>
            </a:r>
            <a:br>
              <a:rPr lang="en-US" dirty="0" smtClean="0"/>
            </a:br>
            <a:r>
              <a:rPr lang="en-US" dirty="0" smtClean="0"/>
              <a:t>water)</a:t>
            </a:r>
            <a:endParaRPr lang="en-US" dirty="0"/>
          </a:p>
        </p:txBody>
      </p:sp>
    </p:spTree>
    <p:extLst>
      <p:ext uri="{BB962C8B-B14F-4D97-AF65-F5344CB8AC3E}">
        <p14:creationId xmlns:p14="http://schemas.microsoft.com/office/powerpoint/2010/main" val="612014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0743" y="0"/>
            <a:ext cx="9144000" cy="6858000"/>
          </a:xfrm>
          <a:prstGeom prst="rect">
            <a:avLst/>
          </a:prstGeom>
        </p:spPr>
      </p:pic>
      <p:sp>
        <p:nvSpPr>
          <p:cNvPr id="10" name="TextBox 9"/>
          <p:cNvSpPr txBox="1"/>
          <p:nvPr/>
        </p:nvSpPr>
        <p:spPr>
          <a:xfrm>
            <a:off x="8860972" y="6139934"/>
            <a:ext cx="1480455" cy="369332"/>
          </a:xfrm>
          <a:prstGeom prst="rect">
            <a:avLst/>
          </a:prstGeom>
          <a:solidFill>
            <a:srgbClr val="00FA00"/>
          </a:solidFill>
          <a:ln>
            <a:solidFill>
              <a:srgbClr val="00FA00"/>
            </a:solidFill>
          </a:ln>
        </p:spPr>
        <p:txBody>
          <a:bodyPr wrap="square" rtlCol="0">
            <a:spAutoFit/>
          </a:bodyPr>
          <a:lstStyle/>
          <a:p>
            <a:r>
              <a:rPr lang="en-US" dirty="0" smtClean="0"/>
              <a:t>Peltier chip</a:t>
            </a:r>
            <a:endParaRPr lang="en-US" dirty="0"/>
          </a:p>
        </p:txBody>
      </p:sp>
      <p:cxnSp>
        <p:nvCxnSpPr>
          <p:cNvPr id="11" name="Straight Connector 10"/>
          <p:cNvCxnSpPr/>
          <p:nvPr/>
        </p:nvCxnSpPr>
        <p:spPr>
          <a:xfrm>
            <a:off x="6378326" y="5107130"/>
            <a:ext cx="2477203" cy="1207367"/>
          </a:xfrm>
          <a:prstGeom prst="line">
            <a:avLst/>
          </a:prstGeom>
          <a:ln w="76200">
            <a:solidFill>
              <a:srgbClr val="00FA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6676197" y="578225"/>
            <a:ext cx="855174" cy="2232909"/>
          </a:xfrm>
          <a:prstGeom prst="line">
            <a:avLst/>
          </a:prstGeom>
          <a:ln w="76200">
            <a:solidFill>
              <a:srgbClr val="00FA00"/>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7425553" y="393559"/>
            <a:ext cx="1480454" cy="369332"/>
          </a:xfrm>
          <a:prstGeom prst="rect">
            <a:avLst/>
          </a:prstGeom>
          <a:solidFill>
            <a:srgbClr val="00FA00"/>
          </a:solidFill>
          <a:ln>
            <a:solidFill>
              <a:srgbClr val="00FA00"/>
            </a:solidFill>
          </a:ln>
        </p:spPr>
        <p:txBody>
          <a:bodyPr wrap="square" rtlCol="0">
            <a:spAutoFit/>
          </a:bodyPr>
          <a:lstStyle/>
          <a:p>
            <a:r>
              <a:rPr lang="en-US" smtClean="0"/>
              <a:t>LED lights</a:t>
            </a:r>
            <a:endParaRPr lang="en-US" dirty="0"/>
          </a:p>
        </p:txBody>
      </p:sp>
      <p:sp>
        <p:nvSpPr>
          <p:cNvPr id="18" name="TextBox 17"/>
          <p:cNvSpPr txBox="1"/>
          <p:nvPr/>
        </p:nvSpPr>
        <p:spPr>
          <a:xfrm>
            <a:off x="3227583" y="5249148"/>
            <a:ext cx="1342161" cy="923330"/>
          </a:xfrm>
          <a:prstGeom prst="rect">
            <a:avLst/>
          </a:prstGeom>
          <a:solidFill>
            <a:schemeClr val="accent4"/>
          </a:solidFill>
          <a:ln>
            <a:noFill/>
          </a:ln>
        </p:spPr>
        <p:txBody>
          <a:bodyPr wrap="square" rtlCol="0">
            <a:spAutoFit/>
          </a:bodyPr>
          <a:lstStyle/>
          <a:p>
            <a:r>
              <a:rPr lang="en-US" dirty="0" smtClean="0"/>
              <a:t>potential difference </a:t>
            </a:r>
          </a:p>
          <a:p>
            <a:r>
              <a:rPr lang="en-US" dirty="0" smtClean="0"/>
              <a:t>measured</a:t>
            </a:r>
            <a:endParaRPr lang="en-US" dirty="0"/>
          </a:p>
        </p:txBody>
      </p:sp>
      <p:sp>
        <p:nvSpPr>
          <p:cNvPr id="19" name="TextBox 18"/>
          <p:cNvSpPr txBox="1"/>
          <p:nvPr/>
        </p:nvSpPr>
        <p:spPr>
          <a:xfrm>
            <a:off x="3421191" y="1210419"/>
            <a:ext cx="1342161" cy="646331"/>
          </a:xfrm>
          <a:prstGeom prst="rect">
            <a:avLst/>
          </a:prstGeom>
          <a:solidFill>
            <a:schemeClr val="accent4"/>
          </a:solidFill>
          <a:ln>
            <a:noFill/>
          </a:ln>
        </p:spPr>
        <p:txBody>
          <a:bodyPr wrap="square" rtlCol="0">
            <a:spAutoFit/>
          </a:bodyPr>
          <a:lstStyle/>
          <a:p>
            <a:r>
              <a:rPr lang="en-US" smtClean="0"/>
              <a:t>current</a:t>
            </a:r>
            <a:endParaRPr lang="en-US" dirty="0" smtClean="0"/>
          </a:p>
          <a:p>
            <a:r>
              <a:rPr lang="en-US" dirty="0" smtClean="0"/>
              <a:t>measured</a:t>
            </a:r>
            <a:endParaRPr lang="en-US" dirty="0"/>
          </a:p>
        </p:txBody>
      </p:sp>
      <p:cxnSp>
        <p:nvCxnSpPr>
          <p:cNvPr id="20" name="Straight Connector 19"/>
          <p:cNvCxnSpPr/>
          <p:nvPr/>
        </p:nvCxnSpPr>
        <p:spPr>
          <a:xfrm flipV="1">
            <a:off x="4569744" y="5153203"/>
            <a:ext cx="1379839" cy="55761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V="1">
            <a:off x="4504211" y="2113969"/>
            <a:ext cx="1136911" cy="326014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4763352" y="1533585"/>
            <a:ext cx="1068317" cy="392985"/>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6165064" y="3851465"/>
            <a:ext cx="317089" cy="1265768"/>
          </a:xfrm>
          <a:prstGeom prst="rect">
            <a:avLst/>
          </a:prstGeom>
          <a:solidFill>
            <a:srgbClr val="00FA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FA00"/>
              </a:solidFill>
            </a:endParaRPr>
          </a:p>
        </p:txBody>
      </p:sp>
    </p:spTree>
    <p:extLst>
      <p:ext uri="{BB962C8B-B14F-4D97-AF65-F5344CB8AC3E}">
        <p14:creationId xmlns:p14="http://schemas.microsoft.com/office/powerpoint/2010/main" val="4600326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30-60</a:t>
            </a:r>
            <a:endParaRPr lang="en-US" dirty="0"/>
          </a:p>
        </p:txBody>
      </p:sp>
      <p:sp>
        <p:nvSpPr>
          <p:cNvPr id="3" name="TextBox 2"/>
          <p:cNvSpPr txBox="1"/>
          <p:nvPr/>
        </p:nvSpPr>
        <p:spPr>
          <a:xfrm>
            <a:off x="3513221" y="1241776"/>
            <a:ext cx="5261811" cy="369332"/>
          </a:xfrm>
          <a:prstGeom prst="rect">
            <a:avLst/>
          </a:prstGeom>
          <a:noFill/>
        </p:spPr>
        <p:txBody>
          <a:bodyPr wrap="square" rtlCol="0">
            <a:spAutoFit/>
          </a:bodyPr>
          <a:lstStyle/>
          <a:p>
            <a:r>
              <a:rPr lang="en-US" dirty="0" smtClean="0"/>
              <a:t>Introduce the various part and function of our device</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0743" y="0"/>
            <a:ext cx="9144000" cy="6858000"/>
          </a:xfrm>
          <a:prstGeom prst="rect">
            <a:avLst/>
          </a:prstGeom>
        </p:spPr>
      </p:pic>
      <p:cxnSp>
        <p:nvCxnSpPr>
          <p:cNvPr id="7" name="Straight Connector 6"/>
          <p:cNvCxnSpPr/>
          <p:nvPr/>
        </p:nvCxnSpPr>
        <p:spPr>
          <a:xfrm>
            <a:off x="7010402" y="4484349"/>
            <a:ext cx="2013855" cy="1306851"/>
          </a:xfrm>
          <a:prstGeom prst="line">
            <a:avLst/>
          </a:prstGeom>
          <a:ln w="76200">
            <a:solidFill>
              <a:srgbClr val="00FA00"/>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flipV="1">
            <a:off x="7010401" y="3058887"/>
            <a:ext cx="2013856" cy="2732313"/>
          </a:xfrm>
          <a:prstGeom prst="line">
            <a:avLst/>
          </a:prstGeom>
          <a:ln w="76200">
            <a:solidFill>
              <a:srgbClr val="00FA00"/>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8860973" y="5606534"/>
            <a:ext cx="1480454" cy="369332"/>
          </a:xfrm>
          <a:prstGeom prst="rect">
            <a:avLst/>
          </a:prstGeom>
          <a:solidFill>
            <a:srgbClr val="00FA00"/>
          </a:solidFill>
          <a:ln>
            <a:solidFill>
              <a:srgbClr val="00FA00"/>
            </a:solidFill>
          </a:ln>
        </p:spPr>
        <p:txBody>
          <a:bodyPr wrap="square" rtlCol="0">
            <a:spAutoFit/>
          </a:bodyPr>
          <a:lstStyle/>
          <a:p>
            <a:r>
              <a:rPr lang="en-US" dirty="0"/>
              <a:t>h</a:t>
            </a:r>
            <a:r>
              <a:rPr lang="en-US" dirty="0" smtClean="0"/>
              <a:t>eat sinks</a:t>
            </a:r>
            <a:endParaRPr lang="en-US" dirty="0"/>
          </a:p>
        </p:txBody>
      </p:sp>
      <p:sp>
        <p:nvSpPr>
          <p:cNvPr id="10" name="TextBox 9"/>
          <p:cNvSpPr txBox="1"/>
          <p:nvPr/>
        </p:nvSpPr>
        <p:spPr>
          <a:xfrm>
            <a:off x="8860972" y="6139934"/>
            <a:ext cx="1480455" cy="369332"/>
          </a:xfrm>
          <a:prstGeom prst="rect">
            <a:avLst/>
          </a:prstGeom>
          <a:solidFill>
            <a:srgbClr val="00FA00"/>
          </a:solidFill>
          <a:ln>
            <a:solidFill>
              <a:srgbClr val="00FA00"/>
            </a:solidFill>
          </a:ln>
        </p:spPr>
        <p:txBody>
          <a:bodyPr wrap="square" rtlCol="0">
            <a:spAutoFit/>
          </a:bodyPr>
          <a:lstStyle/>
          <a:p>
            <a:r>
              <a:rPr lang="en-US" dirty="0" smtClean="0"/>
              <a:t>Peltier chip</a:t>
            </a:r>
            <a:endParaRPr lang="en-US" dirty="0"/>
          </a:p>
        </p:txBody>
      </p:sp>
      <p:cxnSp>
        <p:nvCxnSpPr>
          <p:cNvPr id="11" name="Straight Connector 10"/>
          <p:cNvCxnSpPr/>
          <p:nvPr/>
        </p:nvCxnSpPr>
        <p:spPr>
          <a:xfrm>
            <a:off x="6378326" y="5107130"/>
            <a:ext cx="2477203" cy="1207367"/>
          </a:xfrm>
          <a:prstGeom prst="line">
            <a:avLst/>
          </a:prstGeom>
          <a:ln w="76200">
            <a:solidFill>
              <a:srgbClr val="00FA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6676197" y="578225"/>
            <a:ext cx="855174" cy="2232909"/>
          </a:xfrm>
          <a:prstGeom prst="line">
            <a:avLst/>
          </a:prstGeom>
          <a:ln w="76200">
            <a:solidFill>
              <a:srgbClr val="00FA00"/>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7425553" y="393559"/>
            <a:ext cx="1480454" cy="369332"/>
          </a:xfrm>
          <a:prstGeom prst="rect">
            <a:avLst/>
          </a:prstGeom>
          <a:solidFill>
            <a:srgbClr val="00FA00"/>
          </a:solidFill>
          <a:ln>
            <a:solidFill>
              <a:srgbClr val="00FA00"/>
            </a:solidFill>
          </a:ln>
        </p:spPr>
        <p:txBody>
          <a:bodyPr wrap="square" rtlCol="0">
            <a:spAutoFit/>
          </a:bodyPr>
          <a:lstStyle/>
          <a:p>
            <a:r>
              <a:rPr lang="en-US" smtClean="0"/>
              <a:t>LED lights</a:t>
            </a:r>
            <a:endParaRPr lang="en-US" dirty="0"/>
          </a:p>
        </p:txBody>
      </p:sp>
      <p:sp>
        <p:nvSpPr>
          <p:cNvPr id="14" name="TextBox 13"/>
          <p:cNvSpPr txBox="1"/>
          <p:nvPr/>
        </p:nvSpPr>
        <p:spPr>
          <a:xfrm>
            <a:off x="3810003" y="583868"/>
            <a:ext cx="1480454" cy="369332"/>
          </a:xfrm>
          <a:prstGeom prst="rect">
            <a:avLst/>
          </a:prstGeom>
          <a:solidFill>
            <a:srgbClr val="00FA00"/>
          </a:solidFill>
          <a:ln>
            <a:solidFill>
              <a:srgbClr val="00FA00"/>
            </a:solidFill>
          </a:ln>
        </p:spPr>
        <p:txBody>
          <a:bodyPr wrap="square" rtlCol="0">
            <a:spAutoFit/>
          </a:bodyPr>
          <a:lstStyle/>
          <a:p>
            <a:pPr algn="r"/>
            <a:r>
              <a:rPr lang="en-US" smtClean="0"/>
              <a:t>divider</a:t>
            </a:r>
            <a:endParaRPr lang="en-US" dirty="0"/>
          </a:p>
        </p:txBody>
      </p:sp>
      <p:cxnSp>
        <p:nvCxnSpPr>
          <p:cNvPr id="15" name="Straight Connector 14"/>
          <p:cNvCxnSpPr/>
          <p:nvPr/>
        </p:nvCxnSpPr>
        <p:spPr>
          <a:xfrm>
            <a:off x="5290457" y="768534"/>
            <a:ext cx="1082425" cy="603067"/>
          </a:xfrm>
          <a:prstGeom prst="line">
            <a:avLst/>
          </a:prstGeom>
          <a:ln w="76200">
            <a:solidFill>
              <a:srgbClr val="00FA00"/>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813324" y="3019759"/>
            <a:ext cx="1728000" cy="925200"/>
          </a:xfrm>
          <a:prstGeom prst="rect">
            <a:avLst/>
          </a:prstGeom>
          <a:solidFill>
            <a:schemeClr val="accent2"/>
          </a:solidFill>
          <a:ln>
            <a:noFill/>
          </a:ln>
        </p:spPr>
        <p:txBody>
          <a:bodyPr wrap="square" rtlCol="0">
            <a:spAutoFit/>
          </a:bodyPr>
          <a:lstStyle/>
          <a:p>
            <a:r>
              <a:rPr lang="en-US" dirty="0" smtClean="0"/>
              <a:t>cold water</a:t>
            </a:r>
          </a:p>
          <a:p>
            <a:r>
              <a:rPr lang="en-US" dirty="0" smtClean="0"/>
              <a:t>(room temp. </a:t>
            </a:r>
            <a:br>
              <a:rPr lang="en-US" dirty="0" smtClean="0"/>
            </a:br>
            <a:r>
              <a:rPr lang="en-US" dirty="0" smtClean="0"/>
              <a:t>water)</a:t>
            </a:r>
            <a:endParaRPr lang="en-US" dirty="0"/>
          </a:p>
        </p:txBody>
      </p:sp>
      <p:sp>
        <p:nvSpPr>
          <p:cNvPr id="17" name="TextBox 16"/>
          <p:cNvSpPr txBox="1"/>
          <p:nvPr/>
        </p:nvSpPr>
        <p:spPr>
          <a:xfrm>
            <a:off x="2972512" y="3019759"/>
            <a:ext cx="1728000" cy="925200"/>
          </a:xfrm>
          <a:prstGeom prst="rect">
            <a:avLst/>
          </a:prstGeom>
          <a:solidFill>
            <a:schemeClr val="accent2"/>
          </a:solidFill>
          <a:ln>
            <a:noFill/>
          </a:ln>
        </p:spPr>
        <p:txBody>
          <a:bodyPr wrap="square" rtlCol="0">
            <a:spAutoFit/>
          </a:bodyPr>
          <a:lstStyle/>
          <a:p>
            <a:r>
              <a:rPr lang="en-US" dirty="0" smtClean="0"/>
              <a:t>hot water</a:t>
            </a:r>
          </a:p>
          <a:p>
            <a:r>
              <a:rPr lang="en-US" dirty="0" smtClean="0"/>
              <a:t>(mixed shower </a:t>
            </a:r>
            <a:br>
              <a:rPr lang="en-US" dirty="0" smtClean="0"/>
            </a:br>
            <a:r>
              <a:rPr lang="en-US" dirty="0" smtClean="0"/>
              <a:t>water)</a:t>
            </a:r>
            <a:endParaRPr lang="en-US" dirty="0"/>
          </a:p>
        </p:txBody>
      </p:sp>
      <p:sp>
        <p:nvSpPr>
          <p:cNvPr id="18" name="TextBox 17"/>
          <p:cNvSpPr txBox="1"/>
          <p:nvPr/>
        </p:nvSpPr>
        <p:spPr>
          <a:xfrm>
            <a:off x="3227583" y="5249148"/>
            <a:ext cx="1342161" cy="923330"/>
          </a:xfrm>
          <a:prstGeom prst="rect">
            <a:avLst/>
          </a:prstGeom>
          <a:solidFill>
            <a:schemeClr val="accent4"/>
          </a:solidFill>
          <a:ln>
            <a:noFill/>
          </a:ln>
        </p:spPr>
        <p:txBody>
          <a:bodyPr wrap="square" rtlCol="0">
            <a:spAutoFit/>
          </a:bodyPr>
          <a:lstStyle/>
          <a:p>
            <a:r>
              <a:rPr lang="en-US" dirty="0" smtClean="0"/>
              <a:t>potential difference </a:t>
            </a:r>
          </a:p>
          <a:p>
            <a:r>
              <a:rPr lang="en-US" dirty="0" smtClean="0"/>
              <a:t>measured</a:t>
            </a:r>
            <a:endParaRPr lang="en-US" dirty="0"/>
          </a:p>
        </p:txBody>
      </p:sp>
      <p:sp>
        <p:nvSpPr>
          <p:cNvPr id="19" name="TextBox 18"/>
          <p:cNvSpPr txBox="1"/>
          <p:nvPr/>
        </p:nvSpPr>
        <p:spPr>
          <a:xfrm>
            <a:off x="3421191" y="1210419"/>
            <a:ext cx="1342161" cy="646331"/>
          </a:xfrm>
          <a:prstGeom prst="rect">
            <a:avLst/>
          </a:prstGeom>
          <a:solidFill>
            <a:schemeClr val="accent4"/>
          </a:solidFill>
          <a:ln>
            <a:noFill/>
          </a:ln>
        </p:spPr>
        <p:txBody>
          <a:bodyPr wrap="square" rtlCol="0">
            <a:spAutoFit/>
          </a:bodyPr>
          <a:lstStyle/>
          <a:p>
            <a:r>
              <a:rPr lang="en-US" smtClean="0"/>
              <a:t>current</a:t>
            </a:r>
            <a:endParaRPr lang="en-US" dirty="0" smtClean="0"/>
          </a:p>
          <a:p>
            <a:r>
              <a:rPr lang="en-US" dirty="0" smtClean="0"/>
              <a:t>measured</a:t>
            </a:r>
            <a:endParaRPr lang="en-US" dirty="0"/>
          </a:p>
        </p:txBody>
      </p:sp>
      <p:cxnSp>
        <p:nvCxnSpPr>
          <p:cNvPr id="20" name="Straight Connector 19"/>
          <p:cNvCxnSpPr/>
          <p:nvPr/>
        </p:nvCxnSpPr>
        <p:spPr>
          <a:xfrm flipV="1">
            <a:off x="4569744" y="5153203"/>
            <a:ext cx="1379839" cy="55761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V="1">
            <a:off x="4504211" y="2113969"/>
            <a:ext cx="1136911" cy="326014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4763352" y="1533585"/>
            <a:ext cx="1068317" cy="392985"/>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8744305" y="1502953"/>
            <a:ext cx="1480454" cy="369332"/>
          </a:xfrm>
          <a:prstGeom prst="rect">
            <a:avLst/>
          </a:prstGeom>
          <a:solidFill>
            <a:srgbClr val="00FA00"/>
          </a:solidFill>
          <a:ln>
            <a:solidFill>
              <a:srgbClr val="00FA00"/>
            </a:solidFill>
          </a:ln>
        </p:spPr>
        <p:txBody>
          <a:bodyPr wrap="square" rtlCol="0">
            <a:spAutoFit/>
          </a:bodyPr>
          <a:lstStyle/>
          <a:p>
            <a:r>
              <a:rPr lang="en-US" dirty="0"/>
              <a:t>w</a:t>
            </a:r>
            <a:r>
              <a:rPr lang="en-US" dirty="0" smtClean="0"/>
              <a:t>ater basin</a:t>
            </a:r>
            <a:endParaRPr lang="en-US" dirty="0"/>
          </a:p>
        </p:txBody>
      </p:sp>
      <p:cxnSp>
        <p:nvCxnSpPr>
          <p:cNvPr id="24" name="Straight Connector 23"/>
          <p:cNvCxnSpPr/>
          <p:nvPr/>
        </p:nvCxnSpPr>
        <p:spPr>
          <a:xfrm flipV="1">
            <a:off x="8386785" y="1687619"/>
            <a:ext cx="368406" cy="261875"/>
          </a:xfrm>
          <a:prstGeom prst="line">
            <a:avLst/>
          </a:prstGeom>
          <a:ln w="76200">
            <a:solidFill>
              <a:srgbClr val="00FA00"/>
            </a:solidFill>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6165064" y="3851465"/>
            <a:ext cx="317089" cy="1265768"/>
          </a:xfrm>
          <a:prstGeom prst="rect">
            <a:avLst/>
          </a:prstGeom>
          <a:solidFill>
            <a:srgbClr val="00FA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FA00"/>
              </a:solidFill>
            </a:endParaRPr>
          </a:p>
        </p:txBody>
      </p:sp>
    </p:spTree>
    <p:extLst>
      <p:ext uri="{BB962C8B-B14F-4D97-AF65-F5344CB8AC3E}">
        <p14:creationId xmlns:p14="http://schemas.microsoft.com/office/powerpoint/2010/main" val="15612636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75-105</a:t>
            </a:r>
            <a:endParaRPr lang="en-US" dirty="0"/>
          </a:p>
        </p:txBody>
      </p:sp>
      <p:sp>
        <p:nvSpPr>
          <p:cNvPr id="3" name="TextBox 2"/>
          <p:cNvSpPr txBox="1"/>
          <p:nvPr/>
        </p:nvSpPr>
        <p:spPr>
          <a:xfrm>
            <a:off x="4860758" y="1241776"/>
            <a:ext cx="5486400" cy="369332"/>
          </a:xfrm>
          <a:prstGeom prst="rect">
            <a:avLst/>
          </a:prstGeom>
          <a:noFill/>
        </p:spPr>
        <p:txBody>
          <a:bodyPr wrap="square" rtlCol="0">
            <a:spAutoFit/>
          </a:bodyPr>
          <a:lstStyle/>
          <a:p>
            <a:r>
              <a:rPr lang="en-US" smtClean="0"/>
              <a:t>Explanation of concept</a:t>
            </a:r>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242" y="2472874"/>
            <a:ext cx="4474354" cy="2542674"/>
          </a:xfrm>
          <a:prstGeom prst="rect">
            <a:avLst/>
          </a:prstGeom>
        </p:spPr>
      </p:pic>
      <p:sp>
        <p:nvSpPr>
          <p:cNvPr id="5" name="TextBox 4"/>
          <p:cNvSpPr txBox="1"/>
          <p:nvPr/>
        </p:nvSpPr>
        <p:spPr>
          <a:xfrm>
            <a:off x="6060374" y="1909011"/>
            <a:ext cx="4812632" cy="4247317"/>
          </a:xfrm>
          <a:prstGeom prst="rect">
            <a:avLst/>
          </a:prstGeom>
          <a:noFill/>
        </p:spPr>
        <p:txBody>
          <a:bodyPr wrap="square" rtlCol="0">
            <a:spAutoFit/>
          </a:bodyPr>
          <a:lstStyle/>
          <a:p>
            <a:r>
              <a:rPr lang="en-US" dirty="0" smtClean="0"/>
              <a:t>This is how our </a:t>
            </a:r>
            <a:r>
              <a:rPr lang="en-US" dirty="0" err="1" smtClean="0"/>
              <a:t>peltier</a:t>
            </a:r>
            <a:r>
              <a:rPr lang="en-US" dirty="0" smtClean="0"/>
              <a:t> chip powers the LED</a:t>
            </a:r>
          </a:p>
          <a:p>
            <a:endParaRPr lang="en-US" dirty="0"/>
          </a:p>
          <a:p>
            <a:r>
              <a:rPr lang="en-US" dirty="0" smtClean="0"/>
              <a:t>The </a:t>
            </a:r>
            <a:r>
              <a:rPr lang="en-US" dirty="0" smtClean="0"/>
              <a:t>flow of heat from the hot side to the cold side brings along the charge carriers. </a:t>
            </a:r>
          </a:p>
          <a:p>
            <a:endParaRPr lang="en-US" dirty="0"/>
          </a:p>
          <a:p>
            <a:r>
              <a:rPr lang="en-US" dirty="0" smtClean="0"/>
              <a:t>This flow of charge carriers </a:t>
            </a:r>
            <a:r>
              <a:rPr lang="en-US" dirty="0" smtClean="0"/>
              <a:t>power </a:t>
            </a:r>
            <a:r>
              <a:rPr lang="en-US" dirty="0"/>
              <a:t>the external circuit</a:t>
            </a:r>
            <a:r>
              <a:rPr lang="en-US" dirty="0" smtClean="0"/>
              <a:t>.</a:t>
            </a:r>
          </a:p>
          <a:p>
            <a:r>
              <a:rPr lang="en-US" dirty="0" smtClean="0"/>
              <a:t/>
            </a:r>
            <a:br>
              <a:rPr lang="en-US" dirty="0" smtClean="0"/>
            </a:br>
            <a:r>
              <a:rPr lang="en-US" dirty="0"/>
              <a:t>The </a:t>
            </a:r>
            <a:r>
              <a:rPr lang="en-US" dirty="0" err="1" smtClean="0"/>
              <a:t>seeback</a:t>
            </a:r>
            <a:r>
              <a:rPr lang="en-US" dirty="0" smtClean="0"/>
              <a:t> voltage </a:t>
            </a:r>
            <a:r>
              <a:rPr lang="en-US" dirty="0"/>
              <a:t>increases with increasing temperature </a:t>
            </a:r>
            <a:r>
              <a:rPr lang="en-US" dirty="0" smtClean="0"/>
              <a:t>difference. </a:t>
            </a:r>
          </a:p>
          <a:p>
            <a:endParaRPr lang="en-US" dirty="0" smtClean="0"/>
          </a:p>
          <a:p>
            <a:endParaRPr lang="en-US" dirty="0"/>
          </a:p>
          <a:p>
            <a:endParaRPr lang="en-US" dirty="0" smtClean="0"/>
          </a:p>
          <a:p>
            <a:r>
              <a:rPr lang="en-US" dirty="0" smtClean="0"/>
              <a:t>SHOW P-N </a:t>
            </a:r>
            <a:r>
              <a:rPr lang="en-US" dirty="0" err="1" smtClean="0"/>
              <a:t>peltier</a:t>
            </a:r>
            <a:r>
              <a:rPr lang="en-US" dirty="0" smtClean="0"/>
              <a:t> chip</a:t>
            </a:r>
            <a:br>
              <a:rPr lang="en-US" dirty="0" smtClean="0"/>
            </a:br>
            <a:r>
              <a:rPr lang="en-US" dirty="0" smtClean="0"/>
              <a:t>Show temperature </a:t>
            </a:r>
            <a:r>
              <a:rPr lang="mr-IN" dirty="0" smtClean="0"/>
              <a:t>–</a:t>
            </a:r>
            <a:r>
              <a:rPr lang="en-US" dirty="0" smtClean="0"/>
              <a:t> </a:t>
            </a:r>
            <a:r>
              <a:rPr lang="en-US" dirty="0" err="1" smtClean="0"/>
              <a:t>V_se</a:t>
            </a:r>
            <a:r>
              <a:rPr lang="en-US" dirty="0" smtClean="0"/>
              <a:t> graph</a:t>
            </a:r>
            <a:endParaRPr lang="en-US" dirty="0"/>
          </a:p>
        </p:txBody>
      </p:sp>
    </p:spTree>
    <p:extLst>
      <p:ext uri="{BB962C8B-B14F-4D97-AF65-F5344CB8AC3E}">
        <p14:creationId xmlns:p14="http://schemas.microsoft.com/office/powerpoint/2010/main" val="11220782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760" y="1672380"/>
            <a:ext cx="3656741" cy="4908884"/>
          </a:xfrm>
          <a:prstGeom prst="rect">
            <a:avLst/>
          </a:prstGeom>
        </p:spPr>
      </p:pic>
      <p:pic>
        <p:nvPicPr>
          <p:cNvPr id="5" name="Picture 4"/>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4267629" y="1672380"/>
            <a:ext cx="3656741" cy="4908884"/>
          </a:xfrm>
          <a:prstGeom prst="rect">
            <a:avLst/>
          </a:prstGeom>
        </p:spPr>
      </p:pic>
      <p:pic>
        <p:nvPicPr>
          <p:cNvPr id="6" name="Picture 5"/>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8282591" y="1672380"/>
            <a:ext cx="3656741" cy="4908884"/>
          </a:xfrm>
          <a:prstGeom prst="rect">
            <a:avLst/>
          </a:prstGeom>
        </p:spPr>
      </p:pic>
      <p:sp>
        <p:nvSpPr>
          <p:cNvPr id="10" name="Title 1"/>
          <p:cNvSpPr txBox="1">
            <a:spLocks/>
          </p:cNvSpPr>
          <p:nvPr/>
        </p:nvSpPr>
        <p:spPr>
          <a:xfrm>
            <a:off x="1523999" y="139378"/>
            <a:ext cx="9144000" cy="1376601"/>
          </a:xfrm>
          <a:prstGeom prst="rect">
            <a:avLst/>
          </a:prstGeom>
        </p:spPr>
        <p:txBody>
          <a:bodyPr vert="horz" lIns="91440" tIns="45720" rIns="91440" bIns="45720" rtlCol="0" anchor="b">
            <a:normAutofit fontScale="9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10.1oC &gt; T-diff </a:t>
            </a:r>
          </a:p>
          <a:p>
            <a:r>
              <a:rPr lang="en-US" dirty="0" smtClean="0"/>
              <a:t>2.21V &gt; V-se</a:t>
            </a:r>
            <a:endParaRPr lang="en-US" dirty="0"/>
          </a:p>
        </p:txBody>
      </p:sp>
      <p:sp>
        <p:nvSpPr>
          <p:cNvPr id="11" name="Title 1"/>
          <p:cNvSpPr txBox="1">
            <a:spLocks/>
          </p:cNvSpPr>
          <p:nvPr/>
        </p:nvSpPr>
        <p:spPr>
          <a:xfrm>
            <a:off x="-116306" y="5361064"/>
            <a:ext cx="9144000" cy="1376601"/>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SIDE VIEW</a:t>
            </a:r>
            <a:endParaRPr lang="en-US" dirty="0"/>
          </a:p>
        </p:txBody>
      </p:sp>
    </p:spTree>
    <p:extLst>
      <p:ext uri="{BB962C8B-B14F-4D97-AF65-F5344CB8AC3E}">
        <p14:creationId xmlns:p14="http://schemas.microsoft.com/office/powerpoint/2010/main" val="4778296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288760" y="1672380"/>
            <a:ext cx="3656741" cy="4908884"/>
          </a:xfrm>
          <a:prstGeom prst="rect">
            <a:avLst/>
          </a:prstGeom>
        </p:spPr>
      </p:pic>
      <p:pic>
        <p:nvPicPr>
          <p:cNvPr id="5" name="Picture 4"/>
          <p:cNvPicPr>
            <a:picLocks noChangeAspect="1"/>
          </p:cNvPicPr>
          <p:nvPr/>
        </p:nvPicPr>
        <p:blipFill>
          <a:blip r:embed="rId3">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4267629" y="1672380"/>
            <a:ext cx="3656741" cy="4908884"/>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2591" y="1672380"/>
            <a:ext cx="3656741" cy="4908884"/>
          </a:xfrm>
          <a:prstGeom prst="rect">
            <a:avLst/>
          </a:prstGeom>
        </p:spPr>
      </p:pic>
      <p:sp>
        <p:nvSpPr>
          <p:cNvPr id="8" name="Title 1"/>
          <p:cNvSpPr txBox="1">
            <a:spLocks/>
          </p:cNvSpPr>
          <p:nvPr/>
        </p:nvSpPr>
        <p:spPr>
          <a:xfrm>
            <a:off x="1523999" y="139378"/>
            <a:ext cx="9144000" cy="1376601"/>
          </a:xfrm>
          <a:prstGeom prst="rect">
            <a:avLst/>
          </a:prstGeom>
        </p:spPr>
        <p:txBody>
          <a:bodyPr vert="horz" lIns="91440" tIns="45720" rIns="91440" bIns="45720" rtlCol="0" anchor="b">
            <a:normAutofit fontScale="9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T-diff &gt; 12.1oC, </a:t>
            </a:r>
            <a:br>
              <a:rPr lang="en-US" dirty="0" smtClean="0"/>
            </a:br>
            <a:r>
              <a:rPr lang="en-US" dirty="0" smtClean="0"/>
              <a:t>V-se &gt; 2.44V</a:t>
            </a:r>
            <a:endParaRPr lang="en-US" dirty="0"/>
          </a:p>
        </p:txBody>
      </p:sp>
    </p:spTree>
    <p:extLst>
      <p:ext uri="{BB962C8B-B14F-4D97-AF65-F5344CB8AC3E}">
        <p14:creationId xmlns:p14="http://schemas.microsoft.com/office/powerpoint/2010/main" val="14938543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288760" y="1672380"/>
            <a:ext cx="3656741" cy="490888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629" y="1672380"/>
            <a:ext cx="3656741" cy="4908884"/>
          </a:xfrm>
          <a:prstGeom prst="rect">
            <a:avLst/>
          </a:prstGeom>
        </p:spPr>
      </p:pic>
      <p:pic>
        <p:nvPicPr>
          <p:cNvPr id="6" name="Picture 5"/>
          <p:cNvPicPr>
            <a:picLocks noChangeAspect="1"/>
          </p:cNvPicPr>
          <p:nvPr/>
        </p:nvPicPr>
        <p:blipFill>
          <a:blip r:embed="rId3">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8282591" y="1672380"/>
            <a:ext cx="3656741" cy="4908884"/>
          </a:xfrm>
          <a:prstGeom prst="rect">
            <a:avLst/>
          </a:prstGeom>
        </p:spPr>
      </p:pic>
      <p:sp>
        <p:nvSpPr>
          <p:cNvPr id="8" name="Title 1"/>
          <p:cNvSpPr txBox="1">
            <a:spLocks/>
          </p:cNvSpPr>
          <p:nvPr/>
        </p:nvSpPr>
        <p:spPr>
          <a:xfrm>
            <a:off x="1523999" y="139378"/>
            <a:ext cx="9144000" cy="1376601"/>
          </a:xfrm>
          <a:prstGeom prst="rect">
            <a:avLst/>
          </a:prstGeom>
        </p:spPr>
        <p:txBody>
          <a:bodyPr vert="horz" lIns="91440" tIns="45720" rIns="91440" bIns="45720" rtlCol="0" anchor="b">
            <a:normAutofit fontScale="9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10.1oC &gt; T-diff &gt; 12.1oC, </a:t>
            </a:r>
            <a:br>
              <a:rPr lang="en-US" dirty="0" smtClean="0"/>
            </a:br>
            <a:r>
              <a:rPr lang="en-US" dirty="0" smtClean="0"/>
              <a:t>2.21V &gt; V-se &gt; 2.44V</a:t>
            </a:r>
            <a:endParaRPr lang="en-US" dirty="0"/>
          </a:p>
        </p:txBody>
      </p:sp>
    </p:spTree>
    <p:extLst>
      <p:ext uri="{BB962C8B-B14F-4D97-AF65-F5344CB8AC3E}">
        <p14:creationId xmlns:p14="http://schemas.microsoft.com/office/powerpoint/2010/main" val="13580018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4-7</a:t>
            </a:r>
            <a:endParaRPr lang="en-US" dirty="0"/>
          </a:p>
        </p:txBody>
      </p:sp>
      <p:sp>
        <p:nvSpPr>
          <p:cNvPr id="4" name="TextBox 3"/>
          <p:cNvSpPr txBox="1"/>
          <p:nvPr/>
        </p:nvSpPr>
        <p:spPr>
          <a:xfrm>
            <a:off x="5037221" y="1241776"/>
            <a:ext cx="3801979" cy="369332"/>
          </a:xfrm>
          <a:prstGeom prst="rect">
            <a:avLst/>
          </a:prstGeom>
          <a:noFill/>
        </p:spPr>
        <p:txBody>
          <a:bodyPr wrap="square" rtlCol="0">
            <a:spAutoFit/>
          </a:bodyPr>
          <a:lstStyle/>
          <a:p>
            <a:r>
              <a:rPr lang="en-US" dirty="0" smtClean="0"/>
              <a:t>Actor enter the cubical</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0879" y="2103542"/>
            <a:ext cx="7036468" cy="3987086"/>
          </a:xfrm>
          <a:prstGeom prst="rect">
            <a:avLst/>
          </a:prstGeom>
        </p:spPr>
      </p:pic>
    </p:spTree>
    <p:extLst>
      <p:ext uri="{BB962C8B-B14F-4D97-AF65-F5344CB8AC3E}">
        <p14:creationId xmlns:p14="http://schemas.microsoft.com/office/powerpoint/2010/main" val="11266602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7-9</a:t>
            </a:r>
            <a:endParaRPr lang="en-US" dirty="0"/>
          </a:p>
        </p:txBody>
      </p:sp>
      <p:sp>
        <p:nvSpPr>
          <p:cNvPr id="3" name="TextBox 2"/>
          <p:cNvSpPr txBox="1"/>
          <p:nvPr/>
        </p:nvSpPr>
        <p:spPr>
          <a:xfrm>
            <a:off x="4892842" y="1241776"/>
            <a:ext cx="4058653" cy="369332"/>
          </a:xfrm>
          <a:prstGeom prst="rect">
            <a:avLst/>
          </a:prstGeom>
          <a:noFill/>
        </p:spPr>
        <p:txBody>
          <a:bodyPr wrap="square" rtlCol="0">
            <a:spAutoFit/>
          </a:bodyPr>
          <a:lstStyle/>
          <a:p>
            <a:r>
              <a:rPr lang="en-US" dirty="0" smtClean="0"/>
              <a:t>Turn on the shower head, adjust slowly</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1284" y="1870341"/>
            <a:ext cx="7200232" cy="4076602"/>
          </a:xfrm>
          <a:prstGeom prst="rect">
            <a:avLst/>
          </a:prstGeom>
        </p:spPr>
      </p:pic>
    </p:spTree>
    <p:extLst>
      <p:ext uri="{BB962C8B-B14F-4D97-AF65-F5344CB8AC3E}">
        <p14:creationId xmlns:p14="http://schemas.microsoft.com/office/powerpoint/2010/main" val="6323292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4-7</a:t>
            </a:r>
            <a:endParaRPr lang="en-US" dirty="0"/>
          </a:p>
        </p:txBody>
      </p:sp>
      <p:sp>
        <p:nvSpPr>
          <p:cNvPr id="4" name="TextBox 3"/>
          <p:cNvSpPr txBox="1"/>
          <p:nvPr/>
        </p:nvSpPr>
        <p:spPr>
          <a:xfrm>
            <a:off x="5037221" y="1241776"/>
            <a:ext cx="3801979" cy="369332"/>
          </a:xfrm>
          <a:prstGeom prst="rect">
            <a:avLst/>
          </a:prstGeom>
          <a:noFill/>
        </p:spPr>
        <p:txBody>
          <a:bodyPr wrap="square" rtlCol="0">
            <a:spAutoFit/>
          </a:bodyPr>
          <a:lstStyle/>
          <a:p>
            <a:r>
              <a:rPr lang="en-US" dirty="0" smtClean="0"/>
              <a:t>Actor enter the cubical</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0879" y="2103542"/>
            <a:ext cx="7036468" cy="3987086"/>
          </a:xfrm>
          <a:prstGeom prst="rect">
            <a:avLst/>
          </a:prstGeom>
        </p:spPr>
      </p:pic>
    </p:spTree>
    <p:extLst>
      <p:ext uri="{BB962C8B-B14F-4D97-AF65-F5344CB8AC3E}">
        <p14:creationId xmlns:p14="http://schemas.microsoft.com/office/powerpoint/2010/main" val="28592002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X-x</a:t>
            </a:r>
            <a:endParaRPr lang="en-US" dirty="0"/>
          </a:p>
        </p:txBody>
      </p:sp>
      <p:sp>
        <p:nvSpPr>
          <p:cNvPr id="3" name="TextBox 2"/>
          <p:cNvSpPr txBox="1"/>
          <p:nvPr/>
        </p:nvSpPr>
        <p:spPr>
          <a:xfrm>
            <a:off x="4892842" y="1241776"/>
            <a:ext cx="4058653" cy="369332"/>
          </a:xfrm>
          <a:prstGeom prst="rect">
            <a:avLst/>
          </a:prstGeom>
          <a:noFill/>
        </p:spPr>
        <p:txBody>
          <a:bodyPr wrap="square" rtlCol="0">
            <a:spAutoFit/>
          </a:bodyPr>
          <a:lstStyle/>
          <a:p>
            <a:r>
              <a:rPr lang="en-US" dirty="0" smtClean="0"/>
              <a:t>LED lights up</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7629" y="1672380"/>
            <a:ext cx="3656741" cy="4908884"/>
          </a:xfrm>
          <a:prstGeom prst="rect">
            <a:avLst/>
          </a:prstGeom>
        </p:spPr>
      </p:pic>
      <p:sp>
        <p:nvSpPr>
          <p:cNvPr id="6" name="TextBox 5"/>
          <p:cNvSpPr txBox="1"/>
          <p:nvPr/>
        </p:nvSpPr>
        <p:spPr>
          <a:xfrm>
            <a:off x="1303421" y="4126822"/>
            <a:ext cx="4058653" cy="369332"/>
          </a:xfrm>
          <a:prstGeom prst="rect">
            <a:avLst/>
          </a:prstGeom>
          <a:noFill/>
        </p:spPr>
        <p:txBody>
          <a:bodyPr wrap="square" rtlCol="0">
            <a:spAutoFit/>
          </a:bodyPr>
          <a:lstStyle/>
          <a:p>
            <a:r>
              <a:rPr lang="en-US" dirty="0" smtClean="0"/>
              <a:t>Just show the LED only</a:t>
            </a:r>
            <a:endParaRPr lang="en-US" dirty="0"/>
          </a:p>
        </p:txBody>
      </p:sp>
    </p:spTree>
    <p:extLst>
      <p:ext uri="{BB962C8B-B14F-4D97-AF65-F5344CB8AC3E}">
        <p14:creationId xmlns:p14="http://schemas.microsoft.com/office/powerpoint/2010/main" val="180888830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115-120</a:t>
            </a:r>
            <a:endParaRPr lang="en-US" dirty="0"/>
          </a:p>
        </p:txBody>
      </p:sp>
      <p:sp>
        <p:nvSpPr>
          <p:cNvPr id="3" name="TextBox 2"/>
          <p:cNvSpPr txBox="1"/>
          <p:nvPr/>
        </p:nvSpPr>
        <p:spPr>
          <a:xfrm>
            <a:off x="4973053" y="1241776"/>
            <a:ext cx="5454316" cy="369332"/>
          </a:xfrm>
          <a:prstGeom prst="rect">
            <a:avLst/>
          </a:prstGeom>
          <a:noFill/>
        </p:spPr>
        <p:txBody>
          <a:bodyPr wrap="square" rtlCol="0">
            <a:spAutoFit/>
          </a:bodyPr>
          <a:lstStyle/>
          <a:p>
            <a:r>
              <a:rPr lang="en-US" smtClean="0"/>
              <a:t>Shower without fear</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8389" y="2103542"/>
            <a:ext cx="6740560" cy="3797300"/>
          </a:xfrm>
          <a:prstGeom prst="rect">
            <a:avLst/>
          </a:prstGeom>
        </p:spPr>
      </p:pic>
      <p:sp>
        <p:nvSpPr>
          <p:cNvPr id="5" name="TextBox 4"/>
          <p:cNvSpPr txBox="1"/>
          <p:nvPr/>
        </p:nvSpPr>
        <p:spPr>
          <a:xfrm>
            <a:off x="9810426" y="2944679"/>
            <a:ext cx="1952787" cy="1200329"/>
          </a:xfrm>
          <a:prstGeom prst="rect">
            <a:avLst/>
          </a:prstGeom>
          <a:noFill/>
        </p:spPr>
        <p:txBody>
          <a:bodyPr wrap="square" rtlCol="0">
            <a:spAutoFit/>
          </a:bodyPr>
          <a:lstStyle/>
          <a:p>
            <a:r>
              <a:rPr lang="en-US" dirty="0" smtClean="0"/>
              <a:t>Shower</a:t>
            </a:r>
          </a:p>
          <a:p>
            <a:r>
              <a:rPr lang="en-US" dirty="0" smtClean="0"/>
              <a:t>Turn on the tape </a:t>
            </a:r>
          </a:p>
          <a:p>
            <a:r>
              <a:rPr lang="en-US" dirty="0" smtClean="0"/>
              <a:t>Look at the led</a:t>
            </a:r>
          </a:p>
          <a:p>
            <a:r>
              <a:rPr lang="en-US" dirty="0" smtClean="0"/>
              <a:t>Shower in peace</a:t>
            </a:r>
            <a:endParaRPr lang="en-US" dirty="0"/>
          </a:p>
        </p:txBody>
      </p:sp>
    </p:spTree>
    <p:extLst>
      <p:ext uri="{BB962C8B-B14F-4D97-AF65-F5344CB8AC3E}">
        <p14:creationId xmlns:p14="http://schemas.microsoft.com/office/powerpoint/2010/main" val="15013125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7-9</a:t>
            </a:r>
            <a:endParaRPr lang="en-US" dirty="0"/>
          </a:p>
        </p:txBody>
      </p:sp>
      <p:sp>
        <p:nvSpPr>
          <p:cNvPr id="3" name="TextBox 2"/>
          <p:cNvSpPr txBox="1"/>
          <p:nvPr/>
        </p:nvSpPr>
        <p:spPr>
          <a:xfrm>
            <a:off x="4892842" y="1241776"/>
            <a:ext cx="4058653" cy="369332"/>
          </a:xfrm>
          <a:prstGeom prst="rect">
            <a:avLst/>
          </a:prstGeom>
          <a:noFill/>
        </p:spPr>
        <p:txBody>
          <a:bodyPr wrap="square" rtlCol="0">
            <a:spAutoFit/>
          </a:bodyPr>
          <a:lstStyle/>
          <a:p>
            <a:r>
              <a:rPr lang="en-US" dirty="0" smtClean="0"/>
              <a:t>Turn on the shower head</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1284" y="1870341"/>
            <a:ext cx="7200232" cy="4076602"/>
          </a:xfrm>
          <a:prstGeom prst="rect">
            <a:avLst/>
          </a:prstGeom>
        </p:spPr>
      </p:pic>
    </p:spTree>
    <p:extLst>
      <p:ext uri="{BB962C8B-B14F-4D97-AF65-F5344CB8AC3E}">
        <p14:creationId xmlns:p14="http://schemas.microsoft.com/office/powerpoint/2010/main" val="15369922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9-11</a:t>
            </a:r>
            <a:endParaRPr lang="en-US" dirty="0"/>
          </a:p>
        </p:txBody>
      </p:sp>
      <p:sp>
        <p:nvSpPr>
          <p:cNvPr id="3" name="TextBox 2"/>
          <p:cNvSpPr txBox="1"/>
          <p:nvPr/>
        </p:nvSpPr>
        <p:spPr>
          <a:xfrm>
            <a:off x="4860757" y="1241776"/>
            <a:ext cx="3737811" cy="369332"/>
          </a:xfrm>
          <a:prstGeom prst="rect">
            <a:avLst/>
          </a:prstGeom>
          <a:noFill/>
        </p:spPr>
        <p:txBody>
          <a:bodyPr wrap="square" rtlCol="0">
            <a:spAutoFit/>
          </a:bodyPr>
          <a:lstStyle/>
          <a:p>
            <a:r>
              <a:rPr lang="en-US" dirty="0" smtClean="0"/>
              <a:t>Shower </a:t>
            </a:r>
            <a:r>
              <a:rPr lang="en-US" smtClean="0"/>
              <a:t>head spray water</a:t>
            </a:r>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1495" y="2103542"/>
            <a:ext cx="7440863" cy="4205026"/>
          </a:xfrm>
          <a:prstGeom prst="rect">
            <a:avLst/>
          </a:prstGeom>
        </p:spPr>
      </p:pic>
    </p:spTree>
    <p:extLst>
      <p:ext uri="{BB962C8B-B14F-4D97-AF65-F5344CB8AC3E}">
        <p14:creationId xmlns:p14="http://schemas.microsoft.com/office/powerpoint/2010/main" val="1480736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11-13</a:t>
            </a:r>
            <a:endParaRPr lang="en-US" dirty="0"/>
          </a:p>
        </p:txBody>
      </p:sp>
      <p:sp>
        <p:nvSpPr>
          <p:cNvPr id="3" name="TextBox 2"/>
          <p:cNvSpPr txBox="1"/>
          <p:nvPr/>
        </p:nvSpPr>
        <p:spPr>
          <a:xfrm>
            <a:off x="5181600" y="1241776"/>
            <a:ext cx="2277979" cy="369332"/>
          </a:xfrm>
          <a:prstGeom prst="rect">
            <a:avLst/>
          </a:prstGeom>
          <a:noFill/>
        </p:spPr>
        <p:txBody>
          <a:bodyPr wrap="square" rtlCol="0">
            <a:spAutoFit/>
          </a:bodyPr>
          <a:lstStyle/>
          <a:p>
            <a:r>
              <a:rPr lang="en-US" dirty="0" smtClean="0"/>
              <a:t>Touch the water</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3276" y="1859988"/>
            <a:ext cx="7694195" cy="4343627"/>
          </a:xfrm>
          <a:prstGeom prst="rect">
            <a:avLst/>
          </a:prstGeom>
        </p:spPr>
      </p:pic>
    </p:spTree>
    <p:extLst>
      <p:ext uri="{BB962C8B-B14F-4D97-AF65-F5344CB8AC3E}">
        <p14:creationId xmlns:p14="http://schemas.microsoft.com/office/powerpoint/2010/main" val="18875370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13-18</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6406" y="2290023"/>
            <a:ext cx="7087936" cy="3993937"/>
          </a:xfrm>
          <a:prstGeom prst="rect">
            <a:avLst/>
          </a:prstGeom>
        </p:spPr>
      </p:pic>
      <p:sp>
        <p:nvSpPr>
          <p:cNvPr id="4" name="TextBox 3"/>
          <p:cNvSpPr txBox="1"/>
          <p:nvPr/>
        </p:nvSpPr>
        <p:spPr>
          <a:xfrm>
            <a:off x="5436899" y="1211901"/>
            <a:ext cx="4702628" cy="369332"/>
          </a:xfrm>
          <a:prstGeom prst="rect">
            <a:avLst/>
          </a:prstGeom>
          <a:noFill/>
        </p:spPr>
        <p:txBody>
          <a:bodyPr wrap="square" rtlCol="0">
            <a:spAutoFit/>
          </a:bodyPr>
          <a:lstStyle/>
          <a:p>
            <a:r>
              <a:rPr lang="en-US" dirty="0" smtClean="0"/>
              <a:t>Too cold, shiver</a:t>
            </a:r>
            <a:endParaRPr lang="en-US" dirty="0"/>
          </a:p>
        </p:txBody>
      </p:sp>
    </p:spTree>
    <p:extLst>
      <p:ext uri="{BB962C8B-B14F-4D97-AF65-F5344CB8AC3E}">
        <p14:creationId xmlns:p14="http://schemas.microsoft.com/office/powerpoint/2010/main" val="6168709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11-13</a:t>
            </a:r>
            <a:endParaRPr lang="en-US" dirty="0"/>
          </a:p>
        </p:txBody>
      </p:sp>
      <p:sp>
        <p:nvSpPr>
          <p:cNvPr id="3" name="TextBox 2"/>
          <p:cNvSpPr txBox="1"/>
          <p:nvPr/>
        </p:nvSpPr>
        <p:spPr>
          <a:xfrm>
            <a:off x="5181600" y="1241776"/>
            <a:ext cx="5334000" cy="369332"/>
          </a:xfrm>
          <a:prstGeom prst="rect">
            <a:avLst/>
          </a:prstGeom>
          <a:noFill/>
        </p:spPr>
        <p:txBody>
          <a:bodyPr wrap="square" rtlCol="0">
            <a:spAutoFit/>
          </a:bodyPr>
          <a:lstStyle/>
          <a:p>
            <a:r>
              <a:rPr lang="en-US" dirty="0" smtClean="0"/>
              <a:t>Turning up the heat all </a:t>
            </a:r>
            <a:r>
              <a:rPr lang="en-US" smtClean="0"/>
              <a:t>the way</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3276" y="1859988"/>
            <a:ext cx="7694195" cy="4343627"/>
          </a:xfrm>
          <a:prstGeom prst="rect">
            <a:avLst/>
          </a:prstGeom>
        </p:spPr>
      </p:pic>
    </p:spTree>
    <p:extLst>
      <p:ext uri="{BB962C8B-B14F-4D97-AF65-F5344CB8AC3E}">
        <p14:creationId xmlns:p14="http://schemas.microsoft.com/office/powerpoint/2010/main" val="6957616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13-18</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6406" y="2290023"/>
            <a:ext cx="7087936" cy="3993937"/>
          </a:xfrm>
          <a:prstGeom prst="rect">
            <a:avLst/>
          </a:prstGeom>
        </p:spPr>
      </p:pic>
      <p:sp>
        <p:nvSpPr>
          <p:cNvPr id="4" name="TextBox 3"/>
          <p:cNvSpPr txBox="1"/>
          <p:nvPr/>
        </p:nvSpPr>
        <p:spPr>
          <a:xfrm>
            <a:off x="5436899" y="1211901"/>
            <a:ext cx="4702628" cy="369332"/>
          </a:xfrm>
          <a:prstGeom prst="rect">
            <a:avLst/>
          </a:prstGeom>
          <a:noFill/>
        </p:spPr>
        <p:txBody>
          <a:bodyPr wrap="square" rtlCol="0">
            <a:spAutoFit/>
          </a:bodyPr>
          <a:lstStyle/>
          <a:p>
            <a:r>
              <a:rPr lang="en-US" dirty="0" smtClean="0"/>
              <a:t>Stunned face, got burned</a:t>
            </a:r>
            <a:endParaRPr lang="en-US" dirty="0"/>
          </a:p>
        </p:txBody>
      </p:sp>
    </p:spTree>
    <p:extLst>
      <p:ext uri="{BB962C8B-B14F-4D97-AF65-F5344CB8AC3E}">
        <p14:creationId xmlns:p14="http://schemas.microsoft.com/office/powerpoint/2010/main" val="12063624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8374" y="380010"/>
            <a:ext cx="9144000" cy="861766"/>
          </a:xfrm>
        </p:spPr>
        <p:txBody>
          <a:bodyPr>
            <a:normAutofit fontScale="90000"/>
          </a:bodyPr>
          <a:lstStyle/>
          <a:p>
            <a:r>
              <a:rPr lang="en-US" dirty="0" smtClean="0"/>
              <a:t>18-23</a:t>
            </a:r>
            <a:endParaRPr lang="en-US" dirty="0"/>
          </a:p>
        </p:txBody>
      </p:sp>
      <p:sp>
        <p:nvSpPr>
          <p:cNvPr id="3" name="TextBox 2"/>
          <p:cNvSpPr txBox="1"/>
          <p:nvPr/>
        </p:nvSpPr>
        <p:spPr>
          <a:xfrm>
            <a:off x="4539916" y="1241776"/>
            <a:ext cx="3721768" cy="369332"/>
          </a:xfrm>
          <a:prstGeom prst="rect">
            <a:avLst/>
          </a:prstGeom>
          <a:noFill/>
        </p:spPr>
        <p:txBody>
          <a:bodyPr wrap="square" rtlCol="0">
            <a:spAutoFit/>
          </a:bodyPr>
          <a:lstStyle/>
          <a:p>
            <a:r>
              <a:rPr lang="en-US" dirty="0" smtClean="0"/>
              <a:t>Knock on door, ask for help</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4205" y="2103542"/>
            <a:ext cx="7252878" cy="4102100"/>
          </a:xfrm>
          <a:prstGeom prst="rect">
            <a:avLst/>
          </a:prstGeom>
        </p:spPr>
      </p:pic>
    </p:spTree>
    <p:extLst>
      <p:ext uri="{BB962C8B-B14F-4D97-AF65-F5344CB8AC3E}">
        <p14:creationId xmlns:p14="http://schemas.microsoft.com/office/powerpoint/2010/main" val="94139255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TotalTime>
  <Words>466</Words>
  <Application>Microsoft Macintosh PowerPoint</Application>
  <PresentationFormat>Widescreen</PresentationFormat>
  <Paragraphs>98</Paragraphs>
  <Slides>21</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Calibri</vt:lpstr>
      <vt:lpstr>Calibri Light</vt:lpstr>
      <vt:lpstr>Mangal</vt:lpstr>
      <vt:lpstr>Arial</vt:lpstr>
      <vt:lpstr>Office Theme</vt:lpstr>
      <vt:lpstr>0-4</vt:lpstr>
      <vt:lpstr>4-7</vt:lpstr>
      <vt:lpstr>7-9</vt:lpstr>
      <vt:lpstr>9-11</vt:lpstr>
      <vt:lpstr>11-13</vt:lpstr>
      <vt:lpstr>13-18</vt:lpstr>
      <vt:lpstr>11-13</vt:lpstr>
      <vt:lpstr>13-18</vt:lpstr>
      <vt:lpstr>18-23</vt:lpstr>
      <vt:lpstr>23-30</vt:lpstr>
      <vt:lpstr>PowerPoint Presentation</vt:lpstr>
      <vt:lpstr>PowerPoint Presentation</vt:lpstr>
      <vt:lpstr>30-60</vt:lpstr>
      <vt:lpstr>75-105</vt:lpstr>
      <vt:lpstr>PowerPoint Presentation</vt:lpstr>
      <vt:lpstr>PowerPoint Presentation</vt:lpstr>
      <vt:lpstr>PowerPoint Presentation</vt:lpstr>
      <vt:lpstr>4-7</vt:lpstr>
      <vt:lpstr>7-9</vt:lpstr>
      <vt:lpstr>X-x</vt:lpstr>
      <vt:lpstr>115-120</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Student - Wu Tong</dc:creator>
  <cp:lastModifiedBy>Student - Tong Hui Kang</cp:lastModifiedBy>
  <cp:revision>15</cp:revision>
  <dcterms:created xsi:type="dcterms:W3CDTF">2018-03-20T19:05:15Z</dcterms:created>
  <dcterms:modified xsi:type="dcterms:W3CDTF">2018-03-21T10:20:59Z</dcterms:modified>
</cp:coreProperties>
</file>

<file path=docProps/thumbnail.jpeg>
</file>